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gDFCLc1GavnPPiM69L+doxDXw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Word Outline (KWO)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Planes, cars, golf.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Fuel efficiency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Designing complex, powerful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71" name="Google Shape;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fcb89cc88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fcb89cc8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efcb89cc88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fcb89cc8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fcb89cc88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efcb89cc88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fcb89cc88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efcb89cc88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efcb89cc88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fc76c6491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3efc76c6491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Two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2" name="Google Shape;82;g3efc76c6491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fc76c6491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efc76c649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Two parts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3" name="Google Shape;93;g3efc76c6491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fc76c6491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efc76c6491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Weight strength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04" name="Google Shape;104;g3efc76c6491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fc76c6491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efc76c6491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Weight strength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12" name="Google Shape;112;g3efc76c6491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fcce1707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efcce1707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efcce17071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fcce17071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fcce17071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efcce17071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fcce17071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fcce17071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efcce17071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fcb89cc8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fcb89cc8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efcb89cc8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Image, and Content">
  <p:cSld name="Title, Subtitle, Image,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833175" y="528629"/>
            <a:ext cx="10542707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b="1" sz="3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833176" y="1018950"/>
            <a:ext cx="10542706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1"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1"/>
          <p:cNvSpPr/>
          <p:nvPr>
            <p:ph idx="2" type="pic"/>
          </p:nvPr>
        </p:nvSpPr>
        <p:spPr>
          <a:xfrm>
            <a:off x="833175" y="1963738"/>
            <a:ext cx="7320225" cy="42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" name="Google Shape;17;p11"/>
          <p:cNvSpPr txBox="1"/>
          <p:nvPr>
            <p:ph idx="3" type="body"/>
          </p:nvPr>
        </p:nvSpPr>
        <p:spPr>
          <a:xfrm>
            <a:off x="8960220" y="3888618"/>
            <a:ext cx="2389094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1" sz="16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4" type="body"/>
          </p:nvPr>
        </p:nvSpPr>
        <p:spPr>
          <a:xfrm>
            <a:off x="8960220" y="5322378"/>
            <a:ext cx="2389094" cy="859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ull-bleed image">
  <p:cSld name="Title and full-bleed imag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/>
          <p:nvPr>
            <p:ph idx="2" type="pic"/>
          </p:nvPr>
        </p:nvSpPr>
        <p:spPr>
          <a:xfrm>
            <a:off x="1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7" name="Google Shape;67;p20"/>
          <p:cNvSpPr txBox="1"/>
          <p:nvPr>
            <p:ph type="title"/>
          </p:nvPr>
        </p:nvSpPr>
        <p:spPr>
          <a:xfrm>
            <a:off x="836966" y="2338086"/>
            <a:ext cx="10541219" cy="216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sz="2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ntent Horizontal">
  <p:cSld name="Title and 3 Content Horizontal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838199" y="566928"/>
            <a:ext cx="10537683" cy="862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b="1" sz="2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/>
          <p:nvPr>
            <p:ph idx="2" type="pic"/>
          </p:nvPr>
        </p:nvSpPr>
        <p:spPr>
          <a:xfrm>
            <a:off x="2895600" y="2022680"/>
            <a:ext cx="3200400" cy="122529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6107040" y="2022680"/>
            <a:ext cx="3200400" cy="1225296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38900" spcFirstLastPara="1" rIns="4389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2"/>
          <p:cNvSpPr/>
          <p:nvPr>
            <p:ph idx="3" type="pic"/>
          </p:nvPr>
        </p:nvSpPr>
        <p:spPr>
          <a:xfrm>
            <a:off x="2895600" y="3470340"/>
            <a:ext cx="3200400" cy="122529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2"/>
          <p:cNvSpPr txBox="1"/>
          <p:nvPr>
            <p:ph idx="4" type="body"/>
          </p:nvPr>
        </p:nvSpPr>
        <p:spPr>
          <a:xfrm>
            <a:off x="6096000" y="3470340"/>
            <a:ext cx="3200400" cy="1225296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38900" spcFirstLastPara="1" rIns="4389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/>
          <p:nvPr>
            <p:ph idx="5" type="pic"/>
          </p:nvPr>
        </p:nvSpPr>
        <p:spPr>
          <a:xfrm>
            <a:off x="2895600" y="4922214"/>
            <a:ext cx="3200400" cy="122529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2"/>
          <p:cNvSpPr txBox="1"/>
          <p:nvPr>
            <p:ph idx="6" type="body"/>
          </p:nvPr>
        </p:nvSpPr>
        <p:spPr>
          <a:xfrm>
            <a:off x="6096000" y="4922214"/>
            <a:ext cx="3200400" cy="1225296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38900" spcFirstLastPara="1" rIns="4389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41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umn">
  <p:cSld name="Title and 3 colum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838199" y="566928"/>
            <a:ext cx="10537683" cy="87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b="1" sz="2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/>
          <p:nvPr>
            <p:ph idx="2" type="pic"/>
          </p:nvPr>
        </p:nvSpPr>
        <p:spPr>
          <a:xfrm>
            <a:off x="838200" y="2540000"/>
            <a:ext cx="3043238" cy="271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197" y="4634096"/>
            <a:ext cx="3042684" cy="617685"/>
          </a:xfrm>
          <a:prstGeom prst="rect">
            <a:avLst/>
          </a:prstGeom>
          <a:solidFill>
            <a:schemeClr val="accent4">
              <a:alpha val="9019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/>
          <p:nvPr>
            <p:ph idx="3" type="pic"/>
          </p:nvPr>
        </p:nvSpPr>
        <p:spPr>
          <a:xfrm>
            <a:off x="4600994" y="2540000"/>
            <a:ext cx="3043238" cy="271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" name="Google Shape;33;p13"/>
          <p:cNvSpPr txBox="1"/>
          <p:nvPr>
            <p:ph idx="4" type="body"/>
          </p:nvPr>
        </p:nvSpPr>
        <p:spPr>
          <a:xfrm>
            <a:off x="4601548" y="4634097"/>
            <a:ext cx="3042684" cy="617685"/>
          </a:xfrm>
          <a:prstGeom prst="rect">
            <a:avLst/>
          </a:prstGeom>
          <a:solidFill>
            <a:schemeClr val="accent2">
              <a:alpha val="9019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/>
          <p:nvPr>
            <p:ph idx="5" type="pic"/>
          </p:nvPr>
        </p:nvSpPr>
        <p:spPr>
          <a:xfrm>
            <a:off x="8310557" y="2540000"/>
            <a:ext cx="3043238" cy="2711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" name="Google Shape;35;p13"/>
          <p:cNvSpPr txBox="1"/>
          <p:nvPr>
            <p:ph idx="6" type="body"/>
          </p:nvPr>
        </p:nvSpPr>
        <p:spPr>
          <a:xfrm>
            <a:off x="8311111" y="4636714"/>
            <a:ext cx="3042684" cy="617685"/>
          </a:xfrm>
          <a:prstGeom prst="rect">
            <a:avLst/>
          </a:prstGeom>
          <a:solidFill>
            <a:schemeClr val="accent3">
              <a:alpha val="9019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199" y="566928"/>
            <a:ext cx="10537683" cy="87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b="1" sz="2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838199" y="1780031"/>
            <a:ext cx="10537683" cy="4576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idx="2" type="pic"/>
          </p:nvPr>
        </p:nvSpPr>
        <p:spPr>
          <a:xfrm>
            <a:off x="0" y="0"/>
            <a:ext cx="122072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3" name="Google Shape;43;p15"/>
          <p:cNvSpPr txBox="1"/>
          <p:nvPr>
            <p:ph idx="1" type="body"/>
          </p:nvPr>
        </p:nvSpPr>
        <p:spPr>
          <a:xfrm>
            <a:off x="-11574" y="-11151"/>
            <a:ext cx="12207240" cy="3429000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anchorCtr="0" anchor="t" bIns="91425" lIns="868675" spcFirstLastPara="1" rIns="91425" wrap="square" tIns="2057400">
            <a:normAutofit/>
          </a:bodyPr>
          <a:lstStyle>
            <a:lvl1pPr indent="-228600" lvl="0" marL="457200" marR="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type="title"/>
          </p:nvPr>
        </p:nvSpPr>
        <p:spPr>
          <a:xfrm>
            <a:off x="838200" y="565847"/>
            <a:ext cx="10515600" cy="1062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/>
        </p:nvSpPr>
        <p:spPr>
          <a:xfrm>
            <a:off x="3340444" y="5935091"/>
            <a:ext cx="5511112" cy="52322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Click to edit master text style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3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/>
          <p:nvPr>
            <p:ph idx="2" type="pic"/>
          </p:nvPr>
        </p:nvSpPr>
        <p:spPr>
          <a:xfrm>
            <a:off x="0" y="0"/>
            <a:ext cx="121962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8" name="Google Shape;48;p16"/>
          <p:cNvSpPr txBox="1"/>
          <p:nvPr>
            <p:ph type="title"/>
          </p:nvPr>
        </p:nvSpPr>
        <p:spPr>
          <a:xfrm>
            <a:off x="-11018" y="1526016"/>
            <a:ext cx="12188952" cy="2031324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txBody>
          <a:bodyPr anchorCtr="0" anchor="ctr" bIns="45700" lIns="86867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full-bleed Image, and Content">
  <p:cSld name="Title, Subtitle, full-bleed Image,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3175" y="528629"/>
            <a:ext cx="10540405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b="1" sz="36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" type="body"/>
          </p:nvPr>
        </p:nvSpPr>
        <p:spPr>
          <a:xfrm>
            <a:off x="833176" y="1018950"/>
            <a:ext cx="10540404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b="1"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7"/>
          <p:cNvSpPr/>
          <p:nvPr>
            <p:ph idx="2" type="pic"/>
          </p:nvPr>
        </p:nvSpPr>
        <p:spPr>
          <a:xfrm>
            <a:off x="-1" y="2066536"/>
            <a:ext cx="12188951" cy="48006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3" name="Google Shape;53;p17"/>
          <p:cNvSpPr txBox="1"/>
          <p:nvPr>
            <p:ph idx="3" type="body"/>
          </p:nvPr>
        </p:nvSpPr>
        <p:spPr>
          <a:xfrm>
            <a:off x="0" y="2066537"/>
            <a:ext cx="6096000" cy="4800604"/>
          </a:xfrm>
          <a:prstGeom prst="rect">
            <a:avLst/>
          </a:prstGeom>
          <a:solidFill>
            <a:srgbClr val="262626">
              <a:alpha val="61960"/>
            </a:srgbClr>
          </a:solidFill>
          <a:ln>
            <a:noFill/>
          </a:ln>
        </p:spPr>
        <p:txBody>
          <a:bodyPr anchorCtr="0" anchor="ctr" bIns="45700" lIns="1920225" spcFirstLastPara="1" rIns="91425" wrap="square" tIns="274300">
            <a:normAutofit/>
          </a:bodyPr>
          <a:lstStyle>
            <a:lvl1pPr indent="-228600" lvl="0" marL="457200" algn="l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">
  <p:cSld name="Title and 2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8199" y="566928"/>
            <a:ext cx="10537683" cy="873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b="1" sz="28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1968500" y="1780031"/>
            <a:ext cx="3225800" cy="3930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997700" y="1779475"/>
            <a:ext cx="3225800" cy="39302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, and Content">
  <p:cSld name="Title, Image,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/>
          <p:nvPr>
            <p:ph type="title"/>
          </p:nvPr>
        </p:nvSpPr>
        <p:spPr>
          <a:xfrm>
            <a:off x="838200" y="569494"/>
            <a:ext cx="10515600" cy="911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9"/>
          <p:cNvSpPr/>
          <p:nvPr>
            <p:ph idx="2" type="pic"/>
          </p:nvPr>
        </p:nvSpPr>
        <p:spPr>
          <a:xfrm>
            <a:off x="833175" y="1963738"/>
            <a:ext cx="6759223" cy="42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8432800" y="3725227"/>
            <a:ext cx="2919113" cy="1835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b="0" sz="16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3" type="body"/>
          </p:nvPr>
        </p:nvSpPr>
        <p:spPr>
          <a:xfrm>
            <a:off x="8432800" y="5692068"/>
            <a:ext cx="2919113" cy="5327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b="1" sz="20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/>
          <p:nvPr>
            <p:ph type="title"/>
          </p:nvPr>
        </p:nvSpPr>
        <p:spPr>
          <a:xfrm>
            <a:off x="833175" y="528629"/>
            <a:ext cx="10542707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0000"/>
              </a:buClr>
              <a:buSzPts val="3600"/>
              <a:buFont typeface="Arial"/>
              <a:buNone/>
            </a:pPr>
            <a:r>
              <a:rPr lang="en-US" sz="3500">
                <a:solidFill>
                  <a:srgbClr val="500000"/>
                </a:solidFill>
              </a:rPr>
              <a:t>AI Road Detection: A New Era to Road Inspection</a:t>
            </a:r>
            <a:endParaRPr sz="3500"/>
          </a:p>
        </p:txBody>
      </p:sp>
      <p:sp>
        <p:nvSpPr>
          <p:cNvPr id="74" name="Google Shape;74;p1"/>
          <p:cNvSpPr txBox="1"/>
          <p:nvPr>
            <p:ph idx="1" type="body"/>
          </p:nvPr>
        </p:nvSpPr>
        <p:spPr>
          <a:xfrm>
            <a:off x="833176" y="1018950"/>
            <a:ext cx="10542706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Shark Tank</a:t>
            </a:r>
            <a:endParaRPr/>
          </a:p>
        </p:txBody>
      </p:sp>
      <p:sp>
        <p:nvSpPr>
          <p:cNvPr id="75" name="Google Shape;75;p1"/>
          <p:cNvSpPr txBox="1"/>
          <p:nvPr>
            <p:ph idx="3" type="body"/>
          </p:nvPr>
        </p:nvSpPr>
        <p:spPr>
          <a:xfrm>
            <a:off x="8960220" y="3888618"/>
            <a:ext cx="2389094" cy="4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0000"/>
              </a:buClr>
              <a:buSzPts val="1600"/>
              <a:buFont typeface="Arial"/>
              <a:buNone/>
            </a:pPr>
            <a:r>
              <a:rPr lang="en-US">
                <a:solidFill>
                  <a:srgbClr val="500000"/>
                </a:solidFill>
              </a:rPr>
              <a:t>Steven Clement</a:t>
            </a:r>
            <a:endParaRPr>
              <a:solidFill>
                <a:srgbClr val="5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0000"/>
              </a:buClr>
              <a:buSzPts val="1600"/>
              <a:buFont typeface="Arial"/>
              <a:buNone/>
            </a:pPr>
            <a:r>
              <a:rPr lang="en-US">
                <a:solidFill>
                  <a:srgbClr val="500000"/>
                </a:solidFill>
              </a:rPr>
              <a:t>Jake Ilukowicz</a:t>
            </a:r>
            <a:endParaRPr>
              <a:solidFill>
                <a:srgbClr val="5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0000"/>
              </a:buClr>
              <a:buSzPts val="1600"/>
              <a:buFont typeface="Arial"/>
              <a:buNone/>
            </a:pPr>
            <a:r>
              <a:rPr lang="en-US">
                <a:solidFill>
                  <a:srgbClr val="500000"/>
                </a:solidFill>
              </a:rPr>
              <a:t>Hudson Wilcox</a:t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76" name="Google Shape;76;p1"/>
          <p:cNvSpPr txBox="1"/>
          <p:nvPr>
            <p:ph idx="4" type="body"/>
          </p:nvPr>
        </p:nvSpPr>
        <p:spPr>
          <a:xfrm>
            <a:off x="8960220" y="5322378"/>
            <a:ext cx="2389094" cy="859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0000"/>
              </a:buClr>
              <a:buSzPts val="1600"/>
              <a:buFont typeface="Arial"/>
              <a:buNone/>
            </a:pPr>
            <a:r>
              <a:rPr lang="en-US">
                <a:solidFill>
                  <a:srgbClr val="500000"/>
                </a:solidFill>
              </a:rPr>
              <a:t>COMM 205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0000"/>
              </a:buClr>
              <a:buSzPts val="1600"/>
              <a:buFont typeface="Arial"/>
              <a:buNone/>
            </a:pPr>
            <a:r>
              <a:rPr lang="en-US">
                <a:solidFill>
                  <a:srgbClr val="500000"/>
                </a:solidFill>
              </a:rPr>
              <a:t>Texas A&amp;M University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00000"/>
              </a:buClr>
              <a:buSzPts val="1600"/>
              <a:buFont typeface="Arial"/>
              <a:buNone/>
            </a:pPr>
            <a:r>
              <a:rPr lang="en-US">
                <a:solidFill>
                  <a:srgbClr val="500000"/>
                </a:solidFill>
              </a:rPr>
              <a:t>June 29, 2026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t/>
            </a:r>
            <a:endParaRPr>
              <a:solidFill>
                <a:srgbClr val="500000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833175" y="6265789"/>
            <a:ext cx="25747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Credit: </a:t>
            </a:r>
            <a:endParaRPr/>
          </a:p>
        </p:txBody>
      </p:sp>
      <p:pic>
        <p:nvPicPr>
          <p:cNvPr descr="Crack in an asphalt road (Provided by Getty Images)" id="78" name="Google Shape;7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175" y="1498849"/>
            <a:ext cx="7292974" cy="48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fcb89cc88_0_11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Vehicles We Have</a:t>
            </a:r>
            <a:endParaRPr/>
          </a:p>
        </p:txBody>
      </p:sp>
      <p:sp>
        <p:nvSpPr>
          <p:cNvPr id="156" name="Google Shape;156;g3efcb89cc88_0_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Driverless Cars in SF ..." id="157" name="Google Shape;157;g3efcb89cc88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550" y="18288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e Are the Fastest Police Cars in ..." id="158" name="Google Shape;158;g3efcb89cc88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4050" y="1871663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 bus - Wikipedia" id="159" name="Google Shape;159;g3efcb89cc88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6550" y="3386150"/>
            <a:ext cx="2857500" cy="2140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 Cars That'll Turn Anyone Into an ..." id="160" name="Google Shape;160;g3efcb89cc88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4050" y="3386150"/>
            <a:ext cx="3028950" cy="21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fcb89cc88_0_26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Keeping Humans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3efcb89cc88_0_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ivil Engineering Design" id="168" name="Google Shape;168;g3efcb89cc88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621275"/>
            <a:ext cx="4511050" cy="225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does a Civil Engineer Technician do and How to Become One" id="169" name="Google Shape;169;g3efcb89cc88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400" y="2621275"/>
            <a:ext cx="4511049" cy="236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fcb89cc88_0_37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Call to Action</a:t>
            </a:r>
            <a:endParaRPr/>
          </a:p>
        </p:txBody>
      </p:sp>
      <p:sp>
        <p:nvSpPr>
          <p:cNvPr id="176" name="Google Shape;176;g3efcb89cc88_0_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I Camera Mimics the Human Brain ..." id="177" name="Google Shape;177;g3efcb89cc88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170175"/>
            <a:ext cx="4495800" cy="25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 money became obsolete ..." id="178" name="Google Shape;178;g3efcb89cc88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6300" y="1578300"/>
            <a:ext cx="2964075" cy="3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efc76c6491_0_1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AI can use LiDAR or cameras to </a:t>
            </a:r>
            <a:r>
              <a:rPr lang="en-US">
                <a:solidFill>
                  <a:schemeClr val="dk1"/>
                </a:solidFill>
              </a:rPr>
              <a:t>perceive</a:t>
            </a:r>
            <a:r>
              <a:rPr lang="en-US">
                <a:solidFill>
                  <a:schemeClr val="dk1"/>
                </a:solidFill>
              </a:rPr>
              <a:t> the world</a:t>
            </a:r>
            <a:endParaRPr/>
          </a:p>
        </p:txBody>
      </p:sp>
      <p:pic>
        <p:nvPicPr>
          <p:cNvPr descr="Autonomous driving car, illustration (Provided by Getty Images)" id="85" name="Google Shape;85;g3efc76c6491_0_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3392" r="13385" t="0"/>
          <a:stretch/>
        </p:blipFill>
        <p:spPr>
          <a:xfrm>
            <a:off x="2138363" y="1990725"/>
            <a:ext cx="3724273" cy="3814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86" name="Google Shape;86;g3efc76c6491_0_1"/>
          <p:cNvSpPr txBox="1"/>
          <p:nvPr>
            <p:ph idx="4" type="body"/>
          </p:nvPr>
        </p:nvSpPr>
        <p:spPr>
          <a:xfrm>
            <a:off x="2137719" y="5188267"/>
            <a:ext cx="3724500" cy="617700"/>
          </a:xfrm>
          <a:prstGeom prst="rect">
            <a:avLst/>
          </a:prstGeom>
          <a:solidFill>
            <a:srgbClr val="500000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LiDAR</a:t>
            </a:r>
            <a:endParaRPr/>
          </a:p>
        </p:txBody>
      </p:sp>
      <p:pic>
        <p:nvPicPr>
          <p:cNvPr descr="23553236 (Provided by Getty Images)" id="87" name="Google Shape;87;g3efc76c6491_0_1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5626" l="0" r="0" t="5635"/>
          <a:stretch/>
        </p:blipFill>
        <p:spPr>
          <a:xfrm>
            <a:off x="6527800" y="1990725"/>
            <a:ext cx="3725863" cy="38147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88" name="Google Shape;88;g3efc76c6491_0_1"/>
          <p:cNvSpPr txBox="1"/>
          <p:nvPr>
            <p:ph idx="6" type="body"/>
          </p:nvPr>
        </p:nvSpPr>
        <p:spPr>
          <a:xfrm>
            <a:off x="6529038" y="5188266"/>
            <a:ext cx="3723900" cy="617700"/>
          </a:xfrm>
          <a:prstGeom prst="rect">
            <a:avLst/>
          </a:prstGeom>
          <a:solidFill>
            <a:srgbClr val="500000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Camera</a:t>
            </a:r>
            <a:endParaRPr/>
          </a:p>
        </p:txBody>
      </p:sp>
      <p:sp>
        <p:nvSpPr>
          <p:cNvPr id="89" name="Google Shape;89;g3efc76c6491_0_1"/>
          <p:cNvSpPr txBox="1"/>
          <p:nvPr>
            <p:ph idx="12" type="sldNum"/>
          </p:nvPr>
        </p:nvSpPr>
        <p:spPr>
          <a:xfrm>
            <a:off x="8632682" y="63563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efc76c6491_0_13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system can be moved throughout the </a:t>
            </a:r>
            <a:r>
              <a:rPr lang="en-US">
                <a:solidFill>
                  <a:schemeClr val="dk1"/>
                </a:solidFill>
              </a:rPr>
              <a:t>roadways </a:t>
            </a:r>
            <a:r>
              <a:rPr lang="en-US">
                <a:solidFill>
                  <a:schemeClr val="dk1"/>
                </a:solidFill>
              </a:rPr>
              <a:t>in multiple ways</a:t>
            </a:r>
            <a:endParaRPr/>
          </a:p>
        </p:txBody>
      </p:sp>
      <p:pic>
        <p:nvPicPr>
          <p:cNvPr descr="Front View Of A Small Commerical Drone (Provided by Getty Images)" id="96" name="Google Shape;96;g3efc76c6491_0_1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0840" r="10840" t="0"/>
          <a:stretch/>
        </p:blipFill>
        <p:spPr>
          <a:xfrm>
            <a:off x="2138363" y="2501505"/>
            <a:ext cx="3724273" cy="279320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7" name="Google Shape;97;g3efc76c6491_0_13"/>
          <p:cNvSpPr txBox="1"/>
          <p:nvPr>
            <p:ph idx="4" type="body"/>
          </p:nvPr>
        </p:nvSpPr>
        <p:spPr>
          <a:xfrm>
            <a:off x="2137719" y="5188267"/>
            <a:ext cx="3724500" cy="617700"/>
          </a:xfrm>
          <a:prstGeom prst="rect">
            <a:avLst/>
          </a:prstGeom>
          <a:solidFill>
            <a:srgbClr val="500000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Drone</a:t>
            </a:r>
            <a:endParaRPr/>
          </a:p>
        </p:txBody>
      </p:sp>
      <p:pic>
        <p:nvPicPr>
          <p:cNvPr descr="Businesswoman driving car, adjusting rear view mirror (Provided by Getty Images)" id="98" name="Google Shape;98;g3efc76c6491_0_13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0" l="17427" r="17427" t="13390"/>
          <a:stretch/>
        </p:blipFill>
        <p:spPr>
          <a:xfrm>
            <a:off x="6527800" y="2501498"/>
            <a:ext cx="3725875" cy="3303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9" name="Google Shape;99;g3efc76c6491_0_13"/>
          <p:cNvSpPr txBox="1"/>
          <p:nvPr>
            <p:ph idx="6" type="body"/>
          </p:nvPr>
        </p:nvSpPr>
        <p:spPr>
          <a:xfrm>
            <a:off x="6529038" y="5188266"/>
            <a:ext cx="3723900" cy="617700"/>
          </a:xfrm>
          <a:prstGeom prst="rect">
            <a:avLst/>
          </a:prstGeom>
          <a:solidFill>
            <a:srgbClr val="500000">
              <a:alpha val="90200"/>
            </a:srgbClr>
          </a:solidFill>
          <a:ln>
            <a:noFill/>
          </a:ln>
        </p:spPr>
        <p:txBody>
          <a:bodyPr anchorCtr="0" anchor="ctr" bIns="45700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/>
              <a:t>Everyday Cars</a:t>
            </a:r>
            <a:endParaRPr/>
          </a:p>
        </p:txBody>
      </p:sp>
      <p:sp>
        <p:nvSpPr>
          <p:cNvPr id="100" name="Google Shape;100;g3efc76c6491_0_13"/>
          <p:cNvSpPr txBox="1"/>
          <p:nvPr>
            <p:ph idx="12" type="sldNum"/>
          </p:nvPr>
        </p:nvSpPr>
        <p:spPr>
          <a:xfrm>
            <a:off x="8632682" y="635634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efc76c6491_0_33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data collected can be processed to achieve various </a:t>
            </a:r>
            <a:r>
              <a:rPr lang="en-US">
                <a:solidFill>
                  <a:schemeClr val="dk1"/>
                </a:solidFill>
              </a:rPr>
              <a:t>goals</a:t>
            </a:r>
            <a:endParaRPr/>
          </a:p>
        </p:txBody>
      </p:sp>
      <p:pic>
        <p:nvPicPr>
          <p:cNvPr descr="Graph on computer screen (Provided by Getty Images)" id="107" name="Google Shape;107;g3efc76c6491_0_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150" r="140" t="0"/>
          <a:stretch/>
        </p:blipFill>
        <p:spPr>
          <a:xfrm>
            <a:off x="2683735" y="1779588"/>
            <a:ext cx="6846900" cy="457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08" name="Google Shape;108;g3efc76c6491_0_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efc76c6491_0_40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technology can be easily made but how can it benefit society?</a:t>
            </a:r>
            <a:endParaRPr/>
          </a:p>
        </p:txBody>
      </p:sp>
      <p:pic>
        <p:nvPicPr>
          <p:cNvPr descr="a stretch of long highway road with a center double line between thickets of trees (Provided by Getty Images)" id="115" name="Google Shape;115;g3efc76c6491_0_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821" l="0" r="0" t="16822"/>
          <a:stretch/>
        </p:blipFill>
        <p:spPr>
          <a:xfrm>
            <a:off x="2683735" y="1779588"/>
            <a:ext cx="6846900" cy="457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16" name="Google Shape;116;g3efc76c6491_0_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fcce17071_0_7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a refined model, a trained AI can effectively cover more ground with </a:t>
            </a:r>
            <a:r>
              <a:rPr lang="en-US"/>
              <a:t>efficiency </a:t>
            </a:r>
            <a:endParaRPr/>
          </a:p>
        </p:txBody>
      </p:sp>
      <p:sp>
        <p:nvSpPr>
          <p:cNvPr id="123" name="Google Shape;123;g3efcce17071_0_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4" name="Google Shape;124;g3efcce17071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225" y="1735550"/>
            <a:ext cx="8889449" cy="4741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fcce17071_0_15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Utilizing AI-powered vehicles significantly reduces labor costs </a:t>
            </a:r>
            <a:endParaRPr/>
          </a:p>
        </p:txBody>
      </p:sp>
      <p:sp>
        <p:nvSpPr>
          <p:cNvPr id="131" name="Google Shape;131;g3efcce17071_0_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g3efcce1707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750" y="2058700"/>
            <a:ext cx="9448800" cy="3758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fcce17071_0_23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Preventative maintenance can save lives</a:t>
            </a:r>
            <a:endParaRPr/>
          </a:p>
        </p:txBody>
      </p:sp>
      <p:sp>
        <p:nvSpPr>
          <p:cNvPr id="139" name="Google Shape;139;g3efcce17071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0" name="Google Shape;140;g3efcce17071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5575" y="1218350"/>
            <a:ext cx="8162050" cy="54441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fcb89cc88_0_0"/>
          <p:cNvSpPr txBox="1"/>
          <p:nvPr>
            <p:ph type="title"/>
          </p:nvPr>
        </p:nvSpPr>
        <p:spPr>
          <a:xfrm>
            <a:off x="838199" y="566928"/>
            <a:ext cx="10537800" cy="87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 Month Pilot</a:t>
            </a:r>
            <a:endParaRPr/>
          </a:p>
        </p:txBody>
      </p:sp>
      <p:sp>
        <p:nvSpPr>
          <p:cNvPr id="147" name="Google Shape;147;g3efcb89cc88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I Live Dash Camera + 360° Bundle | MasTrack" id="148" name="Google Shape;148;g3efcb89cc8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04988"/>
            <a:ext cx="4442199" cy="32480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se states have the worst roads: new ..." id="149" name="Google Shape;149;g3efcb89cc8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805000"/>
            <a:ext cx="4880875" cy="32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6">
      <a:dk1>
        <a:srgbClr val="000000"/>
      </a:dk1>
      <a:lt1>
        <a:srgbClr val="FFFFFF"/>
      </a:lt1>
      <a:dk2>
        <a:srgbClr val="574512"/>
      </a:dk2>
      <a:lt2>
        <a:srgbClr val="6C3C0D"/>
      </a:lt2>
      <a:accent1>
        <a:srgbClr val="DDDDDD"/>
      </a:accent1>
      <a:accent2>
        <a:srgbClr val="616A78"/>
      </a:accent2>
      <a:accent3>
        <a:srgbClr val="B18A2C"/>
      </a:accent3>
      <a:accent4>
        <a:srgbClr val="D87C1B"/>
      </a:accent4>
      <a:accent5>
        <a:srgbClr val="2E515E"/>
      </a:accent5>
      <a:accent6>
        <a:srgbClr val="1D7CB8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2026-06-02T06:21:56Z</dcterms:created>
  <dc:creator>Clement, Steven</dc:creator>
</cp:coreProperties>
</file>